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256" r:id="rId2"/>
    <p:sldId id="445" r:id="rId3"/>
    <p:sldId id="432" r:id="rId4"/>
    <p:sldId id="433" r:id="rId5"/>
    <p:sldId id="434" r:id="rId6"/>
    <p:sldId id="441" r:id="rId7"/>
    <p:sldId id="462" r:id="rId8"/>
    <p:sldId id="389" r:id="rId9"/>
    <p:sldId id="390" r:id="rId10"/>
    <p:sldId id="463" r:id="rId11"/>
    <p:sldId id="342" r:id="rId12"/>
    <p:sldId id="374" r:id="rId13"/>
    <p:sldId id="437" r:id="rId14"/>
    <p:sldId id="421" r:id="rId15"/>
    <p:sldId id="397" r:id="rId16"/>
    <p:sldId id="440" r:id="rId17"/>
    <p:sldId id="385" r:id="rId18"/>
    <p:sldId id="422" r:id="rId19"/>
    <p:sldId id="423" r:id="rId20"/>
    <p:sldId id="424" r:id="rId21"/>
    <p:sldId id="425" r:id="rId22"/>
    <p:sldId id="439" r:id="rId23"/>
    <p:sldId id="357" r:id="rId24"/>
    <p:sldId id="379" r:id="rId25"/>
    <p:sldId id="275" r:id="rId26"/>
    <p:sldId id="465" r:id="rId27"/>
    <p:sldId id="394" r:id="rId28"/>
    <p:sldId id="273" r:id="rId29"/>
    <p:sldId id="410" r:id="rId30"/>
    <p:sldId id="448" r:id="rId31"/>
    <p:sldId id="459" r:id="rId32"/>
    <p:sldId id="399" r:id="rId33"/>
    <p:sldId id="438" r:id="rId34"/>
    <p:sldId id="451" r:id="rId35"/>
    <p:sldId id="401" r:id="rId36"/>
    <p:sldId id="409" r:id="rId37"/>
    <p:sldId id="407" r:id="rId38"/>
    <p:sldId id="408" r:id="rId39"/>
    <p:sldId id="447" r:id="rId40"/>
    <p:sldId id="426" r:id="rId41"/>
    <p:sldId id="369" r:id="rId42"/>
    <p:sldId id="368" r:id="rId43"/>
    <p:sldId id="370" r:id="rId44"/>
    <p:sldId id="452" r:id="rId45"/>
    <p:sldId id="453" r:id="rId46"/>
    <p:sldId id="454" r:id="rId47"/>
    <p:sldId id="380" r:id="rId48"/>
    <p:sldId id="365" r:id="rId49"/>
    <p:sldId id="366" r:id="rId50"/>
    <p:sldId id="464" r:id="rId51"/>
    <p:sldId id="403" r:id="rId52"/>
    <p:sldId id="467" r:id="rId53"/>
    <p:sldId id="427" r:id="rId54"/>
    <p:sldId id="429" r:id="rId55"/>
    <p:sldId id="367" r:id="rId56"/>
    <p:sldId id="455" r:id="rId57"/>
    <p:sldId id="442" r:id="rId58"/>
    <p:sldId id="373" r:id="rId59"/>
    <p:sldId id="411" r:id="rId60"/>
    <p:sldId id="443" r:id="rId61"/>
    <p:sldId id="413" r:id="rId62"/>
    <p:sldId id="458" r:id="rId63"/>
    <p:sldId id="435" r:id="rId64"/>
    <p:sldId id="457" r:id="rId65"/>
    <p:sldId id="358" r:id="rId66"/>
    <p:sldId id="456" r:id="rId67"/>
    <p:sldId id="468" r:id="rId68"/>
    <p:sldId id="392" r:id="rId69"/>
    <p:sldId id="436" r:id="rId70"/>
    <p:sldId id="460" r:id="rId71"/>
    <p:sldId id="461" r:id="rId72"/>
    <p:sldId id="466" r:id="rId73"/>
    <p:sldId id="378" r:id="rId74"/>
    <p:sldId id="449" r:id="rId75"/>
    <p:sldId id="272" r:id="rId76"/>
    <p:sldId id="364" r:id="rId77"/>
    <p:sldId id="450" r:id="rId78"/>
    <p:sldId id="444" r:id="rId79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FF9900"/>
    <a:srgbClr val="808000"/>
    <a:srgbClr val="AD5207"/>
    <a:srgbClr val="221100"/>
    <a:srgbClr val="336600"/>
    <a:srgbClr val="996633"/>
    <a:srgbClr val="333300"/>
    <a:srgbClr val="CC9900"/>
    <a:srgbClr val="9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7" autoAdjust="0"/>
    <p:restoredTop sz="94783" autoAdjust="0"/>
  </p:normalViewPr>
  <p:slideViewPr>
    <p:cSldViewPr>
      <p:cViewPr varScale="1">
        <p:scale>
          <a:sx n="109" d="100"/>
          <a:sy n="109" d="100"/>
        </p:scale>
        <p:origin x="166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E90E7E7-286F-43A4-8297-A0A7837323A3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ru-RU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AB98DA4-4B20-4D68-8D6C-379206FD09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B98DA4-4B20-4D68-8D6C-379206FD0942}" type="slidenum">
              <a:rPr lang="ru-RU" smtClean="0"/>
              <a:pPr>
                <a:defRPr/>
              </a:pPr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757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042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652795-4508-446C-BCF3-38D8E920B66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75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FB196-F87A-44A4-B8AB-609115279DA9}" type="datetime1">
              <a:rPr lang="pl-PL" smtClean="0"/>
              <a:pPr>
                <a:defRPr/>
              </a:pPr>
              <a:t>03.03.2021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4C65B-10B4-4326-8A3C-9BD66906082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E5A0A-23A9-4B6B-A37D-AE5E1886A168}" type="datetime1">
              <a:rPr lang="pl-PL" smtClean="0"/>
              <a:pPr>
                <a:defRPr/>
              </a:pPr>
              <a:t>03.03.2021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FFC4C-5CC0-41E9-A070-027C4A78E5B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CC7B6-9CC5-4AFE-80F2-A37DA850D049}" type="datetime1">
              <a:rPr lang="pl-PL" smtClean="0"/>
              <a:pPr>
                <a:defRPr/>
              </a:pPr>
              <a:t>03.03.2021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C13AC-12C6-4F24-87D0-F5D4C242CED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01710-5FE9-4D09-92E9-18A760421655}" type="datetime1">
              <a:rPr lang="pl-PL" smtClean="0"/>
              <a:pPr>
                <a:defRPr/>
              </a:pPr>
              <a:t>03.03.2021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F308F-E9EB-4455-8156-3ACC9EBC584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774EB-D7F7-4882-920E-9B8BC752EE6C}" type="datetime1">
              <a:rPr lang="pl-PL" smtClean="0"/>
              <a:pPr>
                <a:defRPr/>
              </a:pPr>
              <a:t>03.03.2021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892C2-FEF4-410C-AAEA-FD0624C4C34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595E7-6E5B-4467-8326-089215AFEF3E}" type="datetime1">
              <a:rPr lang="pl-PL" smtClean="0"/>
              <a:pPr>
                <a:defRPr/>
              </a:pPr>
              <a:t>03.03.2021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141DF-F018-4169-9556-694960A2039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CB841-1DDE-48DA-BF81-120AEB9D6F79}" type="datetime1">
              <a:rPr lang="pl-PL" smtClean="0"/>
              <a:pPr>
                <a:defRPr/>
              </a:pPr>
              <a:t>03.03.2021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F8481-DBAC-4023-AFA0-EA62040D3F2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8689F-5670-4196-9719-D27E9A264EA7}" type="datetime1">
              <a:rPr lang="pl-PL" smtClean="0"/>
              <a:pPr>
                <a:defRPr/>
              </a:pPr>
              <a:t>03.03.2021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8D838-E7B9-4253-9198-0BA73013C4E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A3205-CE8F-4252-8DC7-D97A07D08F7D}" type="datetime1">
              <a:rPr lang="pl-PL" smtClean="0"/>
              <a:pPr>
                <a:defRPr/>
              </a:pPr>
              <a:t>03.03.2021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D1A8B-A91D-46AC-BFA2-F24EDE380F4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C7837-9569-4AD1-B0AA-2F6961B4A1C9}" type="datetime1">
              <a:rPr lang="pl-PL" smtClean="0"/>
              <a:pPr>
                <a:defRPr/>
              </a:pPr>
              <a:t>03.03.2021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E5F88-39F3-4A12-A0F9-EF5F6E92CF6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46E50-B08A-4E71-8EDD-9D53DAA02167}" type="datetime1">
              <a:rPr lang="pl-PL" smtClean="0"/>
              <a:pPr>
                <a:defRPr/>
              </a:pPr>
              <a:t>03.03.2021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87928-87F3-446F-A0B3-FC2691239F8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48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664373E-BE8B-4694-A258-258566431608}" type="datetime1">
              <a:rPr lang="pl-PL" smtClean="0"/>
              <a:pPr>
                <a:defRPr/>
              </a:pPr>
              <a:t>03.03.2021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E1BC7C-9FFF-4F1A-8B46-CBC4ACDE952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85720" y="2276872"/>
            <a:ext cx="8606760" cy="30718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4000" b="1" i="1" spc="400" dirty="0" smtClean="0">
                <a:latin typeface="Cambria" pitchFamily="18" charset="0"/>
                <a:ea typeface="MS Gothic" pitchFamily="49" charset="-128"/>
              </a:rPr>
              <a:t>Zespół Szkół – Centrum Kształcenia Zawodowego </a:t>
            </a:r>
            <a:br>
              <a:rPr lang="pl-PL" sz="4000" b="1" i="1" spc="400" dirty="0" smtClean="0">
                <a:latin typeface="Cambria" pitchFamily="18" charset="0"/>
                <a:ea typeface="MS Gothic" pitchFamily="49" charset="-128"/>
              </a:rPr>
            </a:br>
            <a:r>
              <a:rPr lang="pl-PL" sz="4000" b="1" i="1" spc="400" dirty="0" smtClean="0">
                <a:latin typeface="Cambria" pitchFamily="18" charset="0"/>
                <a:ea typeface="MS Gothic" pitchFamily="49" charset="-128"/>
              </a:rPr>
              <a:t>i Ustawicznego</a:t>
            </a:r>
            <a:br>
              <a:rPr lang="pl-PL" sz="4000" b="1" i="1" spc="400" dirty="0" smtClean="0">
                <a:latin typeface="Cambria" pitchFamily="18" charset="0"/>
                <a:ea typeface="MS Gothic" pitchFamily="49" charset="-128"/>
              </a:rPr>
            </a:br>
            <a:r>
              <a:rPr lang="pl-PL" sz="4000" b="1" i="1" spc="400" dirty="0" smtClean="0">
                <a:latin typeface="Cambria" pitchFamily="18" charset="0"/>
                <a:ea typeface="MS Gothic" pitchFamily="49" charset="-128"/>
              </a:rPr>
              <a:t> im. Orląt Lwowskich </a:t>
            </a:r>
            <a:br>
              <a:rPr lang="pl-PL" sz="4000" b="1" i="1" spc="400" dirty="0" smtClean="0">
                <a:latin typeface="Cambria" pitchFamily="18" charset="0"/>
                <a:ea typeface="MS Gothic" pitchFamily="49" charset="-128"/>
              </a:rPr>
            </a:br>
            <a:r>
              <a:rPr lang="pl-PL" sz="4000" b="1" i="1" spc="400" dirty="0" smtClean="0">
                <a:latin typeface="Cambria" pitchFamily="18" charset="0"/>
                <a:ea typeface="MS Gothic" pitchFamily="49" charset="-128"/>
              </a:rPr>
              <a:t>w Urzędowie</a:t>
            </a:r>
            <a:endParaRPr lang="pl-PL" sz="4000" b="1" i="1" spc="400" dirty="0">
              <a:latin typeface="Cambria" pitchFamily="18" charset="0"/>
              <a:ea typeface="MS Gothic" pitchFamily="49" charset="-128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F4C65B-10B4-4326-8A3C-9BD669060822}" type="slidenum">
              <a:rPr lang="pl-PL" smtClean="0"/>
              <a:pPr>
                <a:defRPr/>
              </a:pPr>
              <a:t>1</a:t>
            </a:fld>
            <a:endParaRPr lang="pl-PL"/>
          </a:p>
        </p:txBody>
      </p:sp>
      <p:pic>
        <p:nvPicPr>
          <p:cNvPr id="7" name="Picture 2" descr="C:\Users\ciachu\Desktop\adjęcia folder 2014\Logo_ZS-CKZiU_im._Orląt_Lwowskich_w_Ur zdowi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144016"/>
            <a:ext cx="2160240" cy="216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10</a:t>
            </a:fld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4348718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098" y="908720"/>
            <a:ext cx="3538736" cy="2343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717032"/>
            <a:ext cx="3528392" cy="2336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ole tekstowe 6"/>
          <p:cNvSpPr txBox="1"/>
          <p:nvPr/>
        </p:nvSpPr>
        <p:spPr>
          <a:xfrm>
            <a:off x="4759965" y="4169403"/>
            <a:ext cx="40096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Kurs „Sporządzanie potraw i napojów”</a:t>
            </a:r>
            <a:endParaRPr lang="pl-PL" sz="32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362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matka_1\Prezentacja\tła\tlo11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966788"/>
            <a:ext cx="6572250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e tekstowe 2"/>
          <p:cNvSpPr txBox="1"/>
          <p:nvPr/>
        </p:nvSpPr>
        <p:spPr>
          <a:xfrm>
            <a:off x="1907704" y="2132856"/>
            <a:ext cx="5400600" cy="212365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600" b="1" dirty="0" smtClean="0">
                <a:effectLst>
                  <a:reflection blurRad="6350" stA="60000" endA="900" endPos="58000" dir="5400000" sy="-100000" algn="bl" rotWithShape="0"/>
                </a:effectLst>
                <a:latin typeface="Calisto MT" pitchFamily="18" charset="0"/>
                <a:ea typeface="DFKai-SB" pitchFamily="65" charset="-120"/>
                <a:cs typeface="+mj-cs"/>
              </a:rPr>
              <a:t>Obchody Dnia Patrona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11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12</a:t>
            </a:fld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388311"/>
            <a:ext cx="4316442" cy="2858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4760"/>
            <a:ext cx="4137128" cy="2740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74" y="505359"/>
            <a:ext cx="4137128" cy="2740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ole tekstowe 7"/>
          <p:cNvSpPr txBox="1"/>
          <p:nvPr/>
        </p:nvSpPr>
        <p:spPr>
          <a:xfrm>
            <a:off x="323528" y="4365104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Dzień Patrona 2018</a:t>
            </a:r>
            <a:endParaRPr lang="pl-PL" sz="32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736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13</a:t>
            </a:fld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4680718" cy="3100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240" y="3017797"/>
            <a:ext cx="5040560" cy="3338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/>
          <p:cNvSpPr txBox="1"/>
          <p:nvPr/>
        </p:nvSpPr>
        <p:spPr>
          <a:xfrm>
            <a:off x="5364088" y="836712"/>
            <a:ext cx="35283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i="1" dirty="0" smtClean="0">
                <a:latin typeface="Cambria" panose="02040503050406030204" pitchFamily="18" charset="0"/>
              </a:rPr>
              <a:t>Jubileusz 60-lecia szkoły oraz Dzień Patrona</a:t>
            </a:r>
            <a:endParaRPr lang="pl-PL" sz="3200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541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E:\matka_1\Prezentacja\tła\tlo11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966786"/>
            <a:ext cx="6572250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2555865" y="2708920"/>
            <a:ext cx="40324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000" b="1" dirty="0" smtClean="0">
                <a:effectLst>
                  <a:reflection blurRad="6350" stA="60000" endA="900" endPos="58000" dir="5400000" sy="-100000" algn="bl" rotWithShape="0"/>
                </a:effectLst>
                <a:latin typeface="Calisto MT" pitchFamily="18" charset="0"/>
                <a:ea typeface="DFKai-SB" pitchFamily="65" charset="-120"/>
                <a:cs typeface="+mj-cs"/>
              </a:rPr>
              <a:t>Konkursy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986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15</a:t>
            </a:fld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37283"/>
            <a:ext cx="4392488" cy="2909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pole tekstowe 4"/>
          <p:cNvSpPr txBox="1"/>
          <p:nvPr/>
        </p:nvSpPr>
        <p:spPr>
          <a:xfrm>
            <a:off x="5364088" y="1556792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i="1" dirty="0" smtClean="0">
                <a:latin typeface="Cambria" panose="02040503050406030204" pitchFamily="18" charset="0"/>
              </a:rPr>
              <a:t>Konkurs Wiedzy o Unii Europejskiej</a:t>
            </a:r>
            <a:endParaRPr lang="pl-PL" sz="2400" i="1" dirty="0">
              <a:latin typeface="Cambria" panose="02040503050406030204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356992"/>
            <a:ext cx="4157228" cy="31179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pole tekstowe 6"/>
          <p:cNvSpPr txBox="1"/>
          <p:nvPr/>
        </p:nvSpPr>
        <p:spPr>
          <a:xfrm>
            <a:off x="402432" y="4365104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latin typeface="Cambria" panose="02040503050406030204" pitchFamily="18" charset="0"/>
              </a:rPr>
              <a:t>Wewnątrzszkolna Olimpiada Wiedzy Ekonomicznej</a:t>
            </a:r>
            <a:endParaRPr lang="pl-PL" sz="2400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746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16</a:t>
            </a:fld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4029912" cy="537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e tekstowe 3"/>
          <p:cNvSpPr txBox="1"/>
          <p:nvPr/>
        </p:nvSpPr>
        <p:spPr>
          <a:xfrm>
            <a:off x="4833947" y="1340768"/>
            <a:ext cx="3410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latin typeface="Cambria" panose="02040503050406030204" pitchFamily="18" charset="0"/>
              </a:rPr>
              <a:t>Ogólnopolska Olimpiada o Biznesie i Innowacjach</a:t>
            </a:r>
            <a:endParaRPr lang="pl-PL" sz="2400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694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17</a:t>
            </a:fld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288536"/>
            <a:ext cx="4032785" cy="2671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579" y="587559"/>
            <a:ext cx="3177781" cy="2383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72223"/>
            <a:ext cx="3168352" cy="5632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4393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matka_1\Prezentacja\tła\tlo11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966788"/>
            <a:ext cx="6572250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e tekstowe 2"/>
          <p:cNvSpPr txBox="1"/>
          <p:nvPr/>
        </p:nvSpPr>
        <p:spPr>
          <a:xfrm>
            <a:off x="1979712" y="2755085"/>
            <a:ext cx="5400600" cy="101566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000" b="1" dirty="0" smtClean="0">
                <a:effectLst>
                  <a:reflection blurRad="6350" stA="60000" endA="900" endPos="58000" dir="5400000" sy="-100000" algn="bl" rotWithShape="0"/>
                </a:effectLst>
                <a:latin typeface="Calisto MT" pitchFamily="18" charset="0"/>
                <a:ea typeface="DFKai-SB" pitchFamily="65" charset="-120"/>
                <a:cs typeface="+mj-cs"/>
              </a:rPr>
              <a:t>Stypendyści</a:t>
            </a:r>
            <a:endParaRPr lang="pl-PL" sz="6600" b="1" dirty="0" smtClean="0">
              <a:effectLst>
                <a:reflection blurRad="6350" stA="60000" endA="900" endPos="58000" dir="5400000" sy="-100000" algn="bl" rotWithShape="0"/>
              </a:effectLst>
              <a:latin typeface="Calisto MT" pitchFamily="18" charset="0"/>
              <a:ea typeface="DFKai-SB" pitchFamily="65" charset="-120"/>
              <a:cs typeface="+mj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0922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19</a:t>
            </a:fld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836712"/>
            <a:ext cx="2896853" cy="5130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/>
          <p:cNvSpPr txBox="1"/>
          <p:nvPr/>
        </p:nvSpPr>
        <p:spPr>
          <a:xfrm>
            <a:off x="827585" y="764704"/>
            <a:ext cx="45365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sz="2000" dirty="0">
                <a:latin typeface="Cambria" panose="02040503050406030204" pitchFamily="18" charset="0"/>
              </a:rPr>
              <a:t>Uczennica naszej szkoły </a:t>
            </a:r>
            <a:r>
              <a:rPr lang="pl-PL" altLang="pl-PL" sz="2000" b="1" dirty="0">
                <a:latin typeface="Cambria" panose="02040503050406030204" pitchFamily="18" charset="0"/>
              </a:rPr>
              <a:t>Sylwia Piłat</a:t>
            </a:r>
            <a:r>
              <a:rPr lang="pl-PL" altLang="pl-PL" sz="2000" dirty="0">
                <a:latin typeface="Cambria" panose="02040503050406030204" pitchFamily="18" charset="0"/>
              </a:rPr>
              <a:t> za bardzo dobre wyniki </a:t>
            </a:r>
          </a:p>
          <a:p>
            <a:r>
              <a:rPr lang="pl-PL" altLang="pl-PL" sz="2000" dirty="0">
                <a:latin typeface="Cambria" panose="02040503050406030204" pitchFamily="18" charset="0"/>
              </a:rPr>
              <a:t>w nauce i wzorowe zachowanie została </a:t>
            </a:r>
            <a:r>
              <a:rPr lang="pl-PL" altLang="pl-PL" sz="2000" dirty="0" smtClean="0">
                <a:latin typeface="Cambria" panose="02040503050406030204" pitchFamily="18" charset="0"/>
              </a:rPr>
              <a:t>w 2017 r. wytypowana </a:t>
            </a:r>
            <a:r>
              <a:rPr lang="pl-PL" altLang="pl-PL" sz="2000" dirty="0">
                <a:latin typeface="Cambria" panose="02040503050406030204" pitchFamily="18" charset="0"/>
              </a:rPr>
              <a:t>do nagrody Prezesa Rady Ministrów </a:t>
            </a:r>
            <a:r>
              <a:rPr lang="pl-PL" altLang="pl-PL" sz="2000" dirty="0" smtClean="0">
                <a:latin typeface="Cambria" panose="02040503050406030204" pitchFamily="18" charset="0"/>
              </a:rPr>
              <a:t/>
            </a:r>
            <a:br>
              <a:rPr lang="pl-PL" altLang="pl-PL" sz="2000" dirty="0" smtClean="0">
                <a:latin typeface="Cambria" panose="02040503050406030204" pitchFamily="18" charset="0"/>
              </a:rPr>
            </a:br>
            <a:r>
              <a:rPr lang="pl-PL" altLang="pl-PL" sz="2000" dirty="0" smtClean="0">
                <a:latin typeface="Cambria" panose="02040503050406030204" pitchFamily="18" charset="0"/>
              </a:rPr>
              <a:t>i </a:t>
            </a:r>
            <a:r>
              <a:rPr lang="pl-PL" altLang="pl-PL" sz="2000" dirty="0">
                <a:latin typeface="Cambria" panose="02040503050406030204" pitchFamily="18" charset="0"/>
              </a:rPr>
              <a:t>nagrody Starosty Kraśnickiego</a:t>
            </a:r>
            <a:r>
              <a:rPr lang="pl-PL" altLang="pl-PL" sz="2000" dirty="0" smtClean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996952"/>
            <a:ext cx="3757509" cy="3191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9635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EF308F-E9EB-4455-8156-3ACC9EBC5840}" type="slidenum">
              <a:rPr lang="pl-PL" smtClean="0"/>
              <a:pPr>
                <a:defRPr/>
              </a:pPr>
              <a:t>2</a:t>
            </a:fld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755576" y="2204864"/>
            <a:ext cx="80752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800" dirty="0" smtClean="0">
                <a:latin typeface="Cambria" panose="02040503050406030204" pitchFamily="18" charset="0"/>
              </a:rPr>
              <a:t>Jesteśmy szkołą o </a:t>
            </a:r>
            <a:r>
              <a:rPr lang="pl-PL" sz="2800" dirty="0">
                <a:latin typeface="Cambria" panose="02040503050406030204" pitchFamily="18" charset="0"/>
              </a:rPr>
              <a:t>długoletnich tradycjach. </a:t>
            </a:r>
            <a:endParaRPr lang="pl-PL" sz="2800" dirty="0" smtClean="0">
              <a:latin typeface="Cambria" panose="02040503050406030204" pitchFamily="18" charset="0"/>
            </a:endParaRPr>
          </a:p>
          <a:p>
            <a:pPr algn="just"/>
            <a:r>
              <a:rPr lang="pl-PL" sz="2800" dirty="0" smtClean="0">
                <a:latin typeface="Cambria" panose="02040503050406030204" pitchFamily="18" charset="0"/>
              </a:rPr>
              <a:t>W </a:t>
            </a:r>
            <a:r>
              <a:rPr lang="pl-PL" sz="2800" dirty="0">
                <a:latin typeface="Cambria" panose="02040503050406030204" pitchFamily="18" charset="0"/>
              </a:rPr>
              <a:t>2017 r. celebrowaliśmy jubileusz 60-lecia szkoły, która przez te lata przeszła wiele korzystnych </a:t>
            </a:r>
            <a:r>
              <a:rPr lang="pl-PL" sz="2800" dirty="0" smtClean="0">
                <a:latin typeface="Cambria" panose="02040503050406030204" pitchFamily="18" charset="0"/>
              </a:rPr>
              <a:t>zmian, które </a:t>
            </a:r>
            <a:r>
              <a:rPr lang="pl-PL" sz="2800" dirty="0">
                <a:latin typeface="Cambria" panose="02040503050406030204" pitchFamily="18" charset="0"/>
              </a:rPr>
              <a:t>dotyczą m. in. oferty nauczania, dostosowującej się do aktualnych trendów i potrzeb rynku pracy.</a:t>
            </a:r>
          </a:p>
        </p:txBody>
      </p:sp>
      <p:pic>
        <p:nvPicPr>
          <p:cNvPr id="6" name="Picture 2" descr="C:\Users\ciachu\Desktop\adjęcia folder 2014\Logo_ZS-CKZiU_im._Orląt_Lwowskich_w_Ur zdowi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188641"/>
            <a:ext cx="2016224" cy="201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8534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20</a:t>
            </a:fld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438" y="2420888"/>
            <a:ext cx="4566154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e tekstowe 3"/>
          <p:cNvSpPr txBox="1"/>
          <p:nvPr/>
        </p:nvSpPr>
        <p:spPr>
          <a:xfrm>
            <a:off x="747094" y="2963560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Cambria" panose="02040503050406030204" pitchFamily="18" charset="0"/>
              </a:rPr>
              <a:t>Uczennica naszej szkoły Anna Łoboda w roku 2014 również otrzymała stypendium Prezesa Rady Ministrów oraz Starosty Kraśnickiego.</a:t>
            </a:r>
            <a:endParaRPr lang="pl-PL" sz="2000" dirty="0">
              <a:latin typeface="Cambria" panose="02040503050406030204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76672"/>
            <a:ext cx="2466283" cy="230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4421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E:\matka_1\Prezentacja\tła\tlo11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966787"/>
            <a:ext cx="6572250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2555776" y="1772816"/>
            <a:ext cx="4032448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000" b="1" dirty="0" smtClean="0">
                <a:effectLst>
                  <a:reflection blurRad="6350" stA="60000" endA="900" endPos="58000" dir="5400000" sy="-100000" algn="bl" rotWithShape="0"/>
                </a:effectLst>
                <a:latin typeface="Calisto MT" pitchFamily="18" charset="0"/>
                <a:ea typeface="DFKai-SB" pitchFamily="65" charset="-120"/>
                <a:cs typeface="+mj-cs"/>
              </a:rPr>
              <a:t>Wycieczki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000" b="1" dirty="0" smtClean="0">
                <a:effectLst>
                  <a:reflection blurRad="6350" stA="60000" endA="900" endPos="58000" dir="5400000" sy="-100000" algn="bl" rotWithShape="0"/>
                </a:effectLst>
                <a:latin typeface="Calisto MT" pitchFamily="18" charset="0"/>
                <a:ea typeface="DFKai-SB" pitchFamily="65" charset="-120"/>
                <a:cs typeface="+mj-cs"/>
              </a:rPr>
              <a:t>Szkolenia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000" b="1" dirty="0" smtClean="0">
                <a:effectLst>
                  <a:reflection blurRad="6350" stA="60000" endA="900" endPos="58000" dir="5400000" sy="-100000" algn="bl" rotWithShape="0"/>
                </a:effectLst>
                <a:latin typeface="Calisto MT" pitchFamily="18" charset="0"/>
                <a:ea typeface="DFKai-SB" pitchFamily="65" charset="-120"/>
                <a:cs typeface="+mj-cs"/>
              </a:rPr>
              <a:t>Warsztaty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600" b="1" dirty="0">
              <a:solidFill>
                <a:srgbClr val="582C00"/>
              </a:solidFill>
              <a:effectLst>
                <a:reflection blurRad="6350" stA="60000" endA="900" endPos="58000" dir="5400000" sy="-100000" algn="bl" rotWithShape="0"/>
              </a:effectLst>
              <a:latin typeface="Calisto MT" pitchFamily="18" charset="0"/>
              <a:ea typeface="DFKai-SB" pitchFamily="65" charset="-120"/>
              <a:cs typeface="+mj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4059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22</a:t>
            </a:fld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12963" r="9722" b="16698"/>
          <a:stretch/>
        </p:blipFill>
        <p:spPr>
          <a:xfrm>
            <a:off x="683568" y="476672"/>
            <a:ext cx="4623772" cy="2879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9" t="10775" r="18323" b="16015"/>
          <a:stretch/>
        </p:blipFill>
        <p:spPr>
          <a:xfrm>
            <a:off x="4510336" y="2348880"/>
            <a:ext cx="4176464" cy="3309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ole tekstowe 6"/>
          <p:cNvSpPr txBox="1"/>
          <p:nvPr/>
        </p:nvSpPr>
        <p:spPr>
          <a:xfrm>
            <a:off x="837928" y="3907005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latin typeface="Cambria" panose="02040503050406030204" pitchFamily="18" charset="0"/>
              </a:rPr>
              <a:t>Dni Otwarte </a:t>
            </a:r>
          </a:p>
          <a:p>
            <a:r>
              <a:rPr lang="pl-PL" sz="2400" i="1" dirty="0" smtClean="0">
                <a:latin typeface="Cambria" panose="02040503050406030204" pitchFamily="18" charset="0"/>
              </a:rPr>
              <a:t>w Wyższej Szkole Ekonomii i Innowacji w Lublinie</a:t>
            </a:r>
            <a:endParaRPr lang="pl-PL" sz="2400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631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23</a:t>
            </a:fld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9379" y="1621421"/>
            <a:ext cx="4647888" cy="3078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85209"/>
            <a:ext cx="4455271" cy="2950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4765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24</a:t>
            </a:fld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50" y="548680"/>
            <a:ext cx="4019667" cy="2662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e tekstowe 5"/>
          <p:cNvSpPr txBox="1"/>
          <p:nvPr/>
        </p:nvSpPr>
        <p:spPr>
          <a:xfrm>
            <a:off x="395536" y="4005064"/>
            <a:ext cx="3534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i="1" dirty="0" smtClean="0">
                <a:latin typeface="Cambria" panose="02040503050406030204" pitchFamily="18" charset="0"/>
              </a:rPr>
              <a:t>Wycieczka dydaktyczna do Narodowego Banku Polskiego w Lublinie</a:t>
            </a:r>
            <a:endParaRPr lang="pl-PL" sz="2400" i="1" dirty="0">
              <a:latin typeface="Cambria" panose="02040503050406030204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429000"/>
            <a:ext cx="4227559" cy="2800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280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25</a:t>
            </a:fld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4932040" y="1545333"/>
            <a:ext cx="3754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i="1" dirty="0" smtClean="0">
                <a:latin typeface="Cambria" panose="02040503050406030204" pitchFamily="18" charset="0"/>
              </a:rPr>
              <a:t>Regionalny Zjazd Szkolnych Klubów Europejskich</a:t>
            </a:r>
            <a:endParaRPr lang="pl-PL" sz="2400" i="1" dirty="0">
              <a:latin typeface="Cambria" panose="02040503050406030204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12976"/>
            <a:ext cx="4039632" cy="3029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9" t="8993" r="20440" b="18980"/>
          <a:stretch/>
        </p:blipFill>
        <p:spPr>
          <a:xfrm>
            <a:off x="683568" y="548680"/>
            <a:ext cx="4120697" cy="3049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26</a:t>
            </a:fld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56882"/>
            <a:ext cx="4444107" cy="2502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89040"/>
            <a:ext cx="3328527" cy="1874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429000"/>
            <a:ext cx="4770785" cy="2686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e tekstowe 5"/>
          <p:cNvSpPr txBox="1"/>
          <p:nvPr/>
        </p:nvSpPr>
        <p:spPr>
          <a:xfrm>
            <a:off x="5148064" y="1092378"/>
            <a:ext cx="37444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Wycieczka do Pedagogicznej Biblioteki Wojewódzkiej </a:t>
            </a:r>
          </a:p>
          <a:p>
            <a:r>
              <a:rPr lang="pl-PL" sz="2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w Lublinie oraz do </a:t>
            </a:r>
          </a:p>
          <a:p>
            <a:r>
              <a:rPr lang="pl-PL" sz="2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Państwowego Muzeum </a:t>
            </a:r>
          </a:p>
          <a:p>
            <a:r>
              <a:rPr lang="pl-PL" sz="2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na Majdanku</a:t>
            </a:r>
            <a:endParaRPr lang="pl-PL" sz="20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151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27</a:t>
            </a:fld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606" y="342926"/>
            <a:ext cx="3863187" cy="2897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111" y="3313197"/>
            <a:ext cx="5719853" cy="3211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e tekstowe 5"/>
          <p:cNvSpPr txBox="1"/>
          <p:nvPr/>
        </p:nvSpPr>
        <p:spPr>
          <a:xfrm>
            <a:off x="611560" y="1124744"/>
            <a:ext cx="3744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Coroczne wycieczki do Fabryki Łożysk Tocznych w Kraśniku</a:t>
            </a:r>
            <a:endParaRPr lang="pl-PL" sz="32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976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28</a:t>
            </a:fld>
            <a:endParaRPr lang="pl-PL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492" y="1582667"/>
            <a:ext cx="6097016" cy="4572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pole tekstowe 2"/>
          <p:cNvSpPr txBox="1"/>
          <p:nvPr/>
        </p:nvSpPr>
        <p:spPr>
          <a:xfrm>
            <a:off x="1475656" y="273750"/>
            <a:ext cx="61926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dirty="0">
                <a:latin typeface="Cambria" panose="02040503050406030204" pitchFamily="18" charset="0"/>
              </a:rPr>
              <a:t>Wycieczka dydaktyczna do gospodarstwa agroturystycznego „Józiowa Zagroda”, Planetarium i Obserwatorium astronomicznego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29</a:t>
            </a:fld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3852935" cy="51372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Prostokąt 3"/>
          <p:cNvSpPr/>
          <p:nvPr/>
        </p:nvSpPr>
        <p:spPr>
          <a:xfrm>
            <a:off x="4668577" y="1412776"/>
            <a:ext cx="4223903" cy="2463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200" kern="150" dirty="0" smtClean="0">
                <a:latin typeface="Cambria" panose="020405030504060302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Coroczne wycieczki do Banku Spółdzielczego </a:t>
            </a:r>
            <a:r>
              <a:rPr lang="pl-PL" sz="2200" kern="150" dirty="0">
                <a:latin typeface="Cambria" panose="020405030504060302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Ziemi Kraśnickiej - oddział w </a:t>
            </a:r>
            <a:r>
              <a:rPr lang="pl-PL" sz="2200" kern="150" dirty="0" smtClean="0">
                <a:latin typeface="Cambria" panose="020405030504060302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Urzędowie w ramach innowacji pedagogicznej </a:t>
            </a:r>
            <a:r>
              <a:rPr lang="pl-PL" sz="2200" dirty="0">
                <a:latin typeface="Cambria" panose="02040503050406030204" pitchFamily="18" charset="0"/>
              </a:rPr>
              <a:t>„Menadżer biznesu”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pl-PL" sz="2400" kern="150" dirty="0">
              <a:solidFill>
                <a:srgbClr val="663300"/>
              </a:solidFill>
              <a:effectLst/>
              <a:latin typeface="Cambria" panose="020405030504060302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580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EF308F-E9EB-4455-8156-3ACC9EBC5840}" type="slidenum">
              <a:rPr lang="pl-PL" smtClean="0"/>
              <a:pPr>
                <a:defRPr/>
              </a:pPr>
              <a:t>3</a:t>
            </a:fld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683568" y="200209"/>
            <a:ext cx="800323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i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Rekrutacja </a:t>
            </a:r>
            <a:r>
              <a:rPr lang="pl-PL" sz="3200" b="1" i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2021/2022</a:t>
            </a:r>
            <a:endParaRPr lang="pl-PL" sz="3200" b="1" i="1" dirty="0" smtClean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algn="ctr"/>
            <a:r>
              <a:rPr lang="pl-PL" sz="2800" i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Absolwentom </a:t>
            </a:r>
            <a:r>
              <a:rPr lang="pl-PL" sz="2800" i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szkoły podstawowej proponujemy</a:t>
            </a:r>
            <a:r>
              <a:rPr lang="pl-PL" sz="2800" i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:</a:t>
            </a:r>
            <a:endParaRPr lang="pl-PL" sz="2800" dirty="0" smtClean="0">
              <a:latin typeface="Cambria" panose="02040503050406030204" pitchFamily="18" charset="0"/>
            </a:endParaRPr>
          </a:p>
          <a:p>
            <a:r>
              <a:rPr lang="pl-PL" sz="28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Technikum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>
                <a:latin typeface="Cambria" panose="02040503050406030204" pitchFamily="18" charset="0"/>
              </a:rPr>
              <a:t>t</a:t>
            </a:r>
            <a:r>
              <a:rPr lang="pl-PL" sz="2800" dirty="0" smtClean="0">
                <a:latin typeface="Cambria" panose="02040503050406030204" pitchFamily="18" charset="0"/>
              </a:rPr>
              <a:t>echnik handlowiec – menadżer biznesu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>
                <a:latin typeface="Cambria" panose="02040503050406030204" pitchFamily="18" charset="0"/>
              </a:rPr>
              <a:t>t</a:t>
            </a:r>
            <a:r>
              <a:rPr lang="pl-PL" sz="2800" dirty="0" smtClean="0">
                <a:latin typeface="Cambria" panose="02040503050406030204" pitchFamily="18" charset="0"/>
              </a:rPr>
              <a:t>echnik informatyk – grafika i reklama w firmie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>
                <a:latin typeface="Cambria" panose="02040503050406030204" pitchFamily="18" charset="0"/>
              </a:rPr>
              <a:t>t</a:t>
            </a:r>
            <a:r>
              <a:rPr lang="pl-PL" sz="2800" dirty="0" smtClean="0">
                <a:latin typeface="Cambria" panose="02040503050406030204" pitchFamily="18" charset="0"/>
              </a:rPr>
              <a:t>echnik ogrodnik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 smtClean="0">
                <a:latin typeface="Cambria" panose="02040503050406030204" pitchFamily="18" charset="0"/>
              </a:rPr>
              <a:t>technik agrobiznesu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 smtClean="0">
                <a:latin typeface="Cambria" panose="02040503050406030204" pitchFamily="18" charset="0"/>
              </a:rPr>
              <a:t>technik organizacji reklamy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 smtClean="0">
                <a:latin typeface="Cambria" panose="02040503050406030204" pitchFamily="18" charset="0"/>
              </a:rPr>
              <a:t>technik obsługi turystycznej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 smtClean="0">
                <a:latin typeface="Cambria" panose="02040503050406030204" pitchFamily="18" charset="0"/>
              </a:rPr>
              <a:t>technik ekonomista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 smtClean="0">
                <a:latin typeface="Cambria" panose="02040503050406030204" pitchFamily="18" charset="0"/>
              </a:rPr>
              <a:t>technik księgarstwa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 smtClean="0">
                <a:latin typeface="Cambria" panose="02040503050406030204" pitchFamily="18" charset="0"/>
              </a:rPr>
              <a:t>technik przemysłu mody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 smtClean="0">
                <a:latin typeface="Cambria" panose="02040503050406030204" pitchFamily="18" charset="0"/>
              </a:rPr>
              <a:t>technik żywienia i usług gastronomicznych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 smtClean="0">
                <a:latin typeface="Cambria" panose="02040503050406030204" pitchFamily="18" charset="0"/>
              </a:rPr>
              <a:t>technik rolnik</a:t>
            </a:r>
            <a:endParaRPr lang="pl-PL" sz="2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625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30</a:t>
            </a:fld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4248472" cy="3186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063500"/>
            <a:ext cx="4355976" cy="3266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/>
          <p:cNvSpPr txBox="1"/>
          <p:nvPr/>
        </p:nvSpPr>
        <p:spPr>
          <a:xfrm>
            <a:off x="5220072" y="1700808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i="1" dirty="0" smtClean="0">
                <a:latin typeface="Cambria" panose="02040503050406030204" pitchFamily="18" charset="0"/>
              </a:rPr>
              <a:t>Targi Edukacyjne Powiatu Kraśnickiego</a:t>
            </a:r>
            <a:endParaRPr lang="pl-PL" sz="2000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212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31</a:t>
            </a:fld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25483"/>
            <a:ext cx="4082369" cy="2703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297965"/>
            <a:ext cx="4488160" cy="2972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020" y="836712"/>
            <a:ext cx="3240360" cy="2146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ole tekstowe 7"/>
          <p:cNvSpPr txBox="1"/>
          <p:nvPr/>
        </p:nvSpPr>
        <p:spPr>
          <a:xfrm>
            <a:off x="539552" y="3789040"/>
            <a:ext cx="3384376" cy="1755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i="1" kern="150" dirty="0" smtClean="0">
                <a:latin typeface="Cambria" panose="020405030504060302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Warsztaty fotograficzne prowadzone w </a:t>
            </a:r>
            <a:r>
              <a:rPr lang="pl-PL" sz="2400" i="1" kern="150" dirty="0">
                <a:latin typeface="Cambria" panose="020405030504060302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ramach innowacji pedagogicznej </a:t>
            </a:r>
            <a:r>
              <a:rPr lang="pl-PL" sz="2400" i="1" dirty="0">
                <a:latin typeface="Cambria" panose="02040503050406030204" pitchFamily="18" charset="0"/>
              </a:rPr>
              <a:t>„Menadżer biznesu”</a:t>
            </a:r>
          </a:p>
        </p:txBody>
      </p:sp>
    </p:spTree>
    <p:extLst>
      <p:ext uri="{BB962C8B-B14F-4D97-AF65-F5344CB8AC3E}">
        <p14:creationId xmlns:p14="http://schemas.microsoft.com/office/powerpoint/2010/main" val="1799017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32</a:t>
            </a:fld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617538"/>
            <a:ext cx="3970784" cy="263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17537"/>
            <a:ext cx="3960440" cy="2623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501036"/>
            <a:ext cx="4032448" cy="2670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e tekstowe 5"/>
          <p:cNvSpPr txBox="1"/>
          <p:nvPr/>
        </p:nvSpPr>
        <p:spPr>
          <a:xfrm>
            <a:off x="323528" y="4149080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 dirty="0" smtClean="0">
                <a:latin typeface="Cambria" panose="02040503050406030204" pitchFamily="18" charset="0"/>
              </a:rPr>
              <a:t>Warsztaty wizażu </a:t>
            </a:r>
          </a:p>
          <a:p>
            <a:pPr algn="ctr"/>
            <a:r>
              <a:rPr lang="pl-PL" sz="2800" i="1" dirty="0" smtClean="0">
                <a:latin typeface="Cambria" panose="02040503050406030204" pitchFamily="18" charset="0"/>
              </a:rPr>
              <a:t>i stylizacji</a:t>
            </a:r>
            <a:endParaRPr lang="pl-PL" sz="2800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193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33</a:t>
            </a:fld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057" y="2852936"/>
            <a:ext cx="5441743" cy="3604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4674872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/>
          <p:cNvSpPr txBox="1"/>
          <p:nvPr/>
        </p:nvSpPr>
        <p:spPr>
          <a:xfrm>
            <a:off x="5508104" y="1221381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latin typeface="Cambria" panose="02040503050406030204" pitchFamily="18" charset="0"/>
              </a:rPr>
              <a:t>Warsztaty rękodzieła</a:t>
            </a:r>
          </a:p>
          <a:p>
            <a:r>
              <a:rPr lang="pl-PL" sz="2400" i="1" dirty="0" smtClean="0">
                <a:latin typeface="Cambria" panose="02040503050406030204" pitchFamily="18" charset="0"/>
              </a:rPr>
              <a:t>„Stroiki Wielkanocne”</a:t>
            </a:r>
            <a:endParaRPr lang="pl-PL" sz="2400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76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34</a:t>
            </a:fld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4464496" cy="2957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215" y="3505815"/>
            <a:ext cx="4579381" cy="3033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e tekstowe 5"/>
          <p:cNvSpPr txBox="1"/>
          <p:nvPr/>
        </p:nvSpPr>
        <p:spPr>
          <a:xfrm>
            <a:off x="5220072" y="1412776"/>
            <a:ext cx="3394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Warsztaty rękodzieła – </a:t>
            </a:r>
          </a:p>
          <a:p>
            <a:r>
              <a:rPr lang="pl-PL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sztuka strojenia bombek</a:t>
            </a:r>
            <a:endParaRPr lang="pl-PL" sz="2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223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35</a:t>
            </a:fld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692696"/>
            <a:ext cx="4131282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623456"/>
            <a:ext cx="4104456" cy="2718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e tekstowe 5"/>
          <p:cNvSpPr txBox="1"/>
          <p:nvPr/>
        </p:nvSpPr>
        <p:spPr>
          <a:xfrm>
            <a:off x="741234" y="1053799"/>
            <a:ext cx="273630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dirty="0" smtClean="0">
                <a:latin typeface="Cambria" panose="02040503050406030204" pitchFamily="18" charset="0"/>
              </a:rPr>
              <a:t>Zajęcia „Pierwsze kroki w bankowości” </a:t>
            </a:r>
          </a:p>
          <a:p>
            <a:r>
              <a:rPr lang="pl-PL" sz="2200" dirty="0" smtClean="0">
                <a:latin typeface="Cambria" panose="02040503050406030204" pitchFamily="18" charset="0"/>
              </a:rPr>
              <a:t>w ramach innowacji pedagogicznej „Menadżer biznesu”</a:t>
            </a:r>
            <a:endParaRPr lang="pl-PL" sz="22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975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36</a:t>
            </a:fld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907" y="2276872"/>
            <a:ext cx="3848586" cy="2886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48680"/>
            <a:ext cx="2859782" cy="3813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e tekstowe 5"/>
          <p:cNvSpPr txBox="1"/>
          <p:nvPr/>
        </p:nvSpPr>
        <p:spPr>
          <a:xfrm>
            <a:off x="729339" y="4532938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i="1" dirty="0">
                <a:latin typeface="Cambria" panose="02040503050406030204" pitchFamily="18" charset="0"/>
              </a:rPr>
              <a:t>Szkolenie on-line </a:t>
            </a:r>
            <a:endParaRPr lang="pl-PL" sz="2400" i="1" dirty="0" smtClean="0">
              <a:latin typeface="Cambria" panose="02040503050406030204" pitchFamily="18" charset="0"/>
            </a:endParaRPr>
          </a:p>
          <a:p>
            <a:pPr algn="ctr"/>
            <a:r>
              <a:rPr lang="de-DE" sz="2400" i="1" dirty="0" smtClean="0">
                <a:latin typeface="Cambria" panose="02040503050406030204" pitchFamily="18" charset="0"/>
              </a:rPr>
              <a:t>"</a:t>
            </a:r>
            <a:r>
              <a:rPr lang="de-DE" sz="2400" i="1" dirty="0">
                <a:latin typeface="Cambria" panose="02040503050406030204" pitchFamily="18" charset="0"/>
              </a:rPr>
              <a:t>Handlowiec internetowy"</a:t>
            </a:r>
            <a:endParaRPr lang="pl-PL" sz="2400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701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37</a:t>
            </a:fld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430282"/>
            <a:ext cx="4680520" cy="3100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25658"/>
            <a:ext cx="4247858" cy="2813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/>
          <p:cNvSpPr txBox="1"/>
          <p:nvPr/>
        </p:nvSpPr>
        <p:spPr>
          <a:xfrm>
            <a:off x="5148064" y="1047586"/>
            <a:ext cx="3456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latin typeface="Cambria" panose="02040503050406030204" pitchFamily="18" charset="0"/>
              </a:rPr>
              <a:t>Zajęcia z doradcą zawodowym w ramach innowacji pedagogicznej „Menadżer biznesu”</a:t>
            </a:r>
            <a:endParaRPr lang="pl-PL" sz="2500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582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38</a:t>
            </a:fld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27902"/>
            <a:ext cx="4176464" cy="27662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406195"/>
            <a:ext cx="4499992" cy="29805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75807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39</a:t>
            </a:fld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68495"/>
            <a:ext cx="3888432" cy="2916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459970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/>
          <p:cNvSpPr txBox="1"/>
          <p:nvPr/>
        </p:nvSpPr>
        <p:spPr>
          <a:xfrm>
            <a:off x="5076056" y="1617886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latin typeface="Cambria" panose="02040503050406030204" pitchFamily="18" charset="0"/>
              </a:rPr>
              <a:t>Lekcje o </a:t>
            </a:r>
            <a:r>
              <a:rPr lang="pl-PL" sz="2400" i="1" dirty="0">
                <a:latin typeface="Cambria" panose="02040503050406030204" pitchFamily="18" charset="0"/>
              </a:rPr>
              <a:t>F</a:t>
            </a:r>
            <a:r>
              <a:rPr lang="pl-PL" sz="2400" i="1" dirty="0" smtClean="0">
                <a:latin typeface="Cambria" panose="02040503050406030204" pitchFamily="18" charset="0"/>
              </a:rPr>
              <a:t>unduszach Europejskich</a:t>
            </a:r>
            <a:endParaRPr lang="pl-PL" sz="2400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021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EF308F-E9EB-4455-8156-3ACC9EBC5840}" type="slidenum">
              <a:rPr lang="pl-PL" smtClean="0"/>
              <a:pPr>
                <a:defRPr/>
              </a:pPr>
              <a:t>4</a:t>
            </a:fld>
            <a:endParaRPr lang="pl-PL"/>
          </a:p>
        </p:txBody>
      </p:sp>
      <p:sp>
        <p:nvSpPr>
          <p:cNvPr id="2" name="pole tekstowe 1"/>
          <p:cNvSpPr txBox="1"/>
          <p:nvPr/>
        </p:nvSpPr>
        <p:spPr>
          <a:xfrm>
            <a:off x="755576" y="620688"/>
            <a:ext cx="77768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Szkoła branżowa I stopnia</a:t>
            </a:r>
          </a:p>
          <a:p>
            <a:pPr algn="ctr"/>
            <a:endParaRPr lang="pl-PL" sz="2400" b="1" dirty="0" smtClean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algn="ctr"/>
            <a:endParaRPr lang="pl-PL" sz="2400" b="1" dirty="0" smtClean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dirty="0" smtClean="0">
                <a:latin typeface="Cambria" panose="02040503050406030204" pitchFamily="18" charset="0"/>
              </a:rPr>
              <a:t>sprzedawca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dirty="0" smtClean="0">
                <a:latin typeface="Cambria" panose="02040503050406030204" pitchFamily="18" charset="0"/>
              </a:rPr>
              <a:t>zawody budowlane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dirty="0" smtClean="0">
                <a:latin typeface="Cambria" panose="02040503050406030204" pitchFamily="18" charset="0"/>
              </a:rPr>
              <a:t>fryzjer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dirty="0" smtClean="0">
                <a:latin typeface="Cambria" panose="02040503050406030204" pitchFamily="18" charset="0"/>
              </a:rPr>
              <a:t>kucharz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dirty="0" smtClean="0">
                <a:latin typeface="Cambria" panose="02040503050406030204" pitchFamily="18" charset="0"/>
              </a:rPr>
              <a:t>ogrodnik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dirty="0" smtClean="0">
                <a:latin typeface="Cambria" panose="02040503050406030204" pitchFamily="18" charset="0"/>
              </a:rPr>
              <a:t>rolnik,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dirty="0" smtClean="0">
                <a:latin typeface="Cambria" panose="02040503050406030204" pitchFamily="18" charset="0"/>
              </a:rPr>
              <a:t>cukiernik,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dirty="0" smtClean="0">
                <a:latin typeface="Cambria" panose="02040503050406030204" pitchFamily="18" charset="0"/>
              </a:rPr>
              <a:t>krawiec</a:t>
            </a:r>
            <a:endParaRPr lang="pl-PL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575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E:\matka_1\Prezentacja\tła\tlo11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966786"/>
            <a:ext cx="6572250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2627784" y="2204864"/>
            <a:ext cx="403244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600" b="1" dirty="0" smtClean="0">
                <a:effectLst>
                  <a:reflection blurRad="6350" stA="60000" endA="900" endPos="58000" dir="5400000" sy="-100000" algn="bl" rotWithShape="0"/>
                </a:effectLst>
                <a:latin typeface="Calisto MT" pitchFamily="18" charset="0"/>
                <a:ea typeface="DFKai-SB" pitchFamily="65" charset="-120"/>
                <a:cs typeface="+mj-cs"/>
              </a:rPr>
              <a:t>Projekty unijne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2850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41</a:t>
            </a:fld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2314">
            <a:off x="2411760" y="3583752"/>
            <a:ext cx="4392488" cy="2470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914">
            <a:off x="774077" y="500619"/>
            <a:ext cx="3970784" cy="2630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1935">
            <a:off x="5212257" y="1134576"/>
            <a:ext cx="3183982" cy="2108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647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42</a:t>
            </a:fld>
            <a:endParaRPr 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3491880" y="9807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43" y="850146"/>
            <a:ext cx="3873596" cy="2905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e tekstowe 3"/>
          <p:cNvSpPr txBox="1"/>
          <p:nvPr/>
        </p:nvSpPr>
        <p:spPr>
          <a:xfrm>
            <a:off x="2795107" y="216464"/>
            <a:ext cx="4225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Cambria" panose="02040503050406030204" pitchFamily="18" charset="0"/>
              </a:rPr>
              <a:t>Staże zawodowe w Grecji</a:t>
            </a:r>
            <a:endParaRPr lang="pl-PL" sz="2800" dirty="0">
              <a:latin typeface="Cambria" panose="02040503050406030204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689" y="989722"/>
            <a:ext cx="2880320" cy="1907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166" y="3037042"/>
            <a:ext cx="4578068" cy="2575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3885925"/>
            <a:ext cx="3321963" cy="2493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6175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43</a:t>
            </a:fld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727027"/>
            <a:ext cx="4315972" cy="2427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1739">
            <a:off x="724107" y="4002042"/>
            <a:ext cx="2808312" cy="1579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32656"/>
            <a:ext cx="5472608" cy="307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7485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E:\matka_1\Prezentacja\tła\tlo11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966786"/>
            <a:ext cx="6572250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2123728" y="1340768"/>
            <a:ext cx="49685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000" b="1" dirty="0" smtClean="0">
                <a:effectLst>
                  <a:reflection blurRad="6350" stA="60000" endA="900" endPos="58000" dir="5400000" sy="-100000" algn="bl" rotWithShape="0"/>
                </a:effectLst>
                <a:latin typeface="Calisto MT" pitchFamily="18" charset="0"/>
                <a:ea typeface="DFKai-SB" pitchFamily="65" charset="-120"/>
                <a:cs typeface="+mj-cs"/>
              </a:rPr>
              <a:t>Narodowy Program Rozwoju Czytelnictwa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1480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45</a:t>
            </a:fld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4664"/>
            <a:ext cx="4264201" cy="2824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342529"/>
            <a:ext cx="4550279" cy="3013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5703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46</a:t>
            </a:fld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125" y="378079"/>
            <a:ext cx="4078675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/>
          <p:cNvSpPr txBox="1"/>
          <p:nvPr/>
        </p:nvSpPr>
        <p:spPr>
          <a:xfrm>
            <a:off x="395536" y="1151830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Ogólnopolska Akcja </a:t>
            </a:r>
          </a:p>
          <a:p>
            <a:r>
              <a:rPr lang="pl-PL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Narodowe Czytanie „Przedwiośnia” S. Żeromskiego</a:t>
            </a:r>
            <a:endParaRPr lang="pl-PL" sz="2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209126"/>
            <a:ext cx="4752528" cy="3156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448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E:\matka_1\Prezentacja\tła\tlo11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966786"/>
            <a:ext cx="6572250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2087724" y="1997837"/>
            <a:ext cx="49685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000" b="1" dirty="0" smtClean="0">
                <a:effectLst>
                  <a:reflection blurRad="6350" stA="60000" endA="900" endPos="58000" dir="5400000" sy="-100000" algn="bl" rotWithShape="0"/>
                </a:effectLst>
                <a:latin typeface="Calisto MT" pitchFamily="18" charset="0"/>
                <a:ea typeface="DFKai-SB" pitchFamily="65" charset="-120"/>
                <a:cs typeface="+mj-cs"/>
              </a:rPr>
              <a:t>My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000" b="1" dirty="0" smtClean="0">
                <a:effectLst>
                  <a:reflection blurRad="6350" stA="60000" endA="900" endPos="58000" dir="5400000" sy="-100000" algn="bl" rotWithShape="0"/>
                </a:effectLst>
                <a:latin typeface="Calisto MT" pitchFamily="18" charset="0"/>
                <a:ea typeface="DFKai-SB" pitchFamily="65" charset="-120"/>
                <a:cs typeface="+mj-cs"/>
              </a:rPr>
              <a:t>w środowisku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000" b="1" dirty="0" smtClean="0">
                <a:effectLst>
                  <a:reflection blurRad="6350" stA="60000" endA="900" endPos="58000" dir="5400000" sy="-100000" algn="bl" rotWithShape="0"/>
                </a:effectLst>
                <a:latin typeface="Calisto MT" pitchFamily="18" charset="0"/>
                <a:ea typeface="DFKai-SB" pitchFamily="65" charset="-120"/>
                <a:cs typeface="+mj-cs"/>
              </a:rPr>
              <a:t>lokalnym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352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48</a:t>
            </a:fld>
            <a:endParaRPr 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1115616" y="404664"/>
            <a:ext cx="74888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600" dirty="0" smtClean="0">
                <a:latin typeface="Cambria" panose="02040503050406030204" pitchFamily="18" charset="0"/>
              </a:rPr>
              <a:t>Kampania społeczna </a:t>
            </a:r>
          </a:p>
          <a:p>
            <a:pPr algn="ctr"/>
            <a:r>
              <a:rPr lang="pl-PL" sz="2600" i="1" dirty="0" smtClean="0">
                <a:latin typeface="Cambria" panose="02040503050406030204" pitchFamily="18" charset="0"/>
              </a:rPr>
              <a:t>Zmieniamy naszą społeczność lokalną</a:t>
            </a:r>
            <a:endParaRPr lang="pl-PL" sz="2600" i="1" dirty="0">
              <a:latin typeface="Cambria" panose="020405030504060302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29" y="1458303"/>
            <a:ext cx="3880487" cy="2570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4"/>
          <a:stretch/>
        </p:blipFill>
        <p:spPr>
          <a:xfrm>
            <a:off x="4866517" y="3877361"/>
            <a:ext cx="3240360" cy="2451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84"/>
          <a:stretch/>
        </p:blipFill>
        <p:spPr>
          <a:xfrm>
            <a:off x="5283920" y="1629250"/>
            <a:ext cx="2319233" cy="1976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940" y="4189583"/>
            <a:ext cx="2974404" cy="1970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23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49</a:t>
            </a:fld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92696"/>
            <a:ext cx="3654437" cy="2420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934" y="3429000"/>
            <a:ext cx="4294273" cy="2844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197" y="573601"/>
            <a:ext cx="4004005" cy="2658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1903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EF308F-E9EB-4455-8156-3ACC9EBC5840}" type="slidenum">
              <a:rPr lang="pl-PL" smtClean="0"/>
              <a:pPr>
                <a:defRPr/>
              </a:pPr>
              <a:t>5</a:t>
            </a:fld>
            <a:endParaRPr lang="pl-PL"/>
          </a:p>
        </p:txBody>
      </p:sp>
      <p:sp>
        <p:nvSpPr>
          <p:cNvPr id="2" name="pole tekstowe 1"/>
          <p:cNvSpPr txBox="1"/>
          <p:nvPr/>
        </p:nvSpPr>
        <p:spPr>
          <a:xfrm>
            <a:off x="1259632" y="442833"/>
            <a:ext cx="648072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Kursy kwalifikacyjne</a:t>
            </a:r>
          </a:p>
          <a:p>
            <a:endParaRPr lang="pl-PL" sz="1400" b="1" dirty="0" smtClean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Cambria" panose="02040503050406030204" pitchFamily="18" charset="0"/>
              </a:rPr>
              <a:t>rolnik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Cambria" panose="02040503050406030204" pitchFamily="18" charset="0"/>
              </a:rPr>
              <a:t>technik rolnik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Cambria" panose="02040503050406030204" pitchFamily="18" charset="0"/>
              </a:rPr>
              <a:t>sprzedawca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Cambria" panose="02040503050406030204" pitchFamily="18" charset="0"/>
              </a:rPr>
              <a:t>technik </a:t>
            </a:r>
            <a:r>
              <a:rPr lang="pl-PL" sz="1600" dirty="0" smtClean="0">
                <a:latin typeface="Cambria" panose="02040503050406030204" pitchFamily="18" charset="0"/>
              </a:rPr>
              <a:t>handlowiec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Cambria" panose="02040503050406030204" pitchFamily="18" charset="0"/>
              </a:rPr>
              <a:t>technik ekonomista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Cambria" panose="02040503050406030204" pitchFamily="18" charset="0"/>
              </a:rPr>
              <a:t>technik rachunkowości</a:t>
            </a:r>
            <a:endParaRPr lang="pl-PL" sz="1600" dirty="0" smtClean="0">
              <a:latin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Cambria" panose="02040503050406030204" pitchFamily="18" charset="0"/>
              </a:rPr>
              <a:t>technik </a:t>
            </a:r>
            <a:r>
              <a:rPr lang="pl-PL" sz="1600" dirty="0" smtClean="0">
                <a:latin typeface="Cambria" panose="02040503050406030204" pitchFamily="18" charset="0"/>
              </a:rPr>
              <a:t>informatyk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Cambria" panose="02040503050406030204" pitchFamily="18" charset="0"/>
              </a:rPr>
              <a:t>technik programista</a:t>
            </a:r>
            <a:endParaRPr lang="pl-PL" sz="1600" dirty="0" smtClean="0">
              <a:latin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Cambria" panose="02040503050406030204" pitchFamily="18" charset="0"/>
              </a:rPr>
              <a:t>technik organizacji </a:t>
            </a:r>
            <a:r>
              <a:rPr lang="pl-PL" sz="1600" dirty="0" smtClean="0">
                <a:latin typeface="Cambria" panose="02040503050406030204" pitchFamily="18" charset="0"/>
              </a:rPr>
              <a:t>reklamy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Cambria" panose="02040503050406030204" pitchFamily="18" charset="0"/>
              </a:rPr>
              <a:t>technik organizacji turystyki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Cambria" panose="02040503050406030204" pitchFamily="18" charset="0"/>
              </a:rPr>
              <a:t>technik turystyki na obszarach wiejskich</a:t>
            </a:r>
            <a:endParaRPr lang="pl-PL" sz="1600" dirty="0" smtClean="0">
              <a:latin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Cambria" panose="02040503050406030204" pitchFamily="18" charset="0"/>
              </a:rPr>
              <a:t>kucharz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Cambria" panose="02040503050406030204" pitchFamily="18" charset="0"/>
              </a:rPr>
              <a:t>florysta</a:t>
            </a:r>
            <a:endParaRPr lang="pl-PL" sz="1600" dirty="0" smtClean="0">
              <a:latin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Cambria" panose="02040503050406030204" pitchFamily="18" charset="0"/>
              </a:rPr>
              <a:t>pracownik obsługi hotelowej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Cambria" panose="02040503050406030204" pitchFamily="18" charset="0"/>
              </a:rPr>
              <a:t>asystent osoby niepełnosprawnej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Cambria" panose="02040503050406030204" pitchFamily="18" charset="0"/>
              </a:rPr>
              <a:t>opiekun osoby starszej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Cambria" panose="02040503050406030204" pitchFamily="18" charset="0"/>
              </a:rPr>
              <a:t>opiekunka dziecięca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Cambria" panose="02040503050406030204" pitchFamily="18" charset="0"/>
              </a:rPr>
              <a:t>opiekun w domu pomocy społecznej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Cambria" panose="02040503050406030204" pitchFamily="18" charset="0"/>
              </a:rPr>
              <a:t>opiekunka środowiskowa</a:t>
            </a:r>
            <a:endParaRPr lang="pl-PL" sz="1600" dirty="0" smtClean="0">
              <a:latin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sz="2800" dirty="0" smtClean="0">
              <a:latin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sz="2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731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50</a:t>
            </a:fld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04664"/>
            <a:ext cx="6417381" cy="4250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5981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51</a:t>
            </a:fld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382244"/>
            <a:ext cx="4301853" cy="2860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e tekstowe 5"/>
          <p:cNvSpPr txBox="1"/>
          <p:nvPr/>
        </p:nvSpPr>
        <p:spPr>
          <a:xfrm>
            <a:off x="395536" y="4293096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i="1" dirty="0" smtClean="0">
                <a:latin typeface="Cambria" panose="02040503050406030204" pitchFamily="18" charset="0"/>
              </a:rPr>
              <a:t>Akcja Narodowe Czytanie</a:t>
            </a:r>
          </a:p>
          <a:p>
            <a:pPr algn="ctr"/>
            <a:r>
              <a:rPr lang="pl-PL" sz="2000" i="1" dirty="0" smtClean="0">
                <a:latin typeface="Cambria" panose="02040503050406030204" pitchFamily="18" charset="0"/>
              </a:rPr>
              <a:t>„Wesela” S. Wyspiańskiego</a:t>
            </a:r>
            <a:endParaRPr lang="pl-PL" sz="2000" i="1" dirty="0">
              <a:latin typeface="Cambria" panose="02040503050406030204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92863"/>
            <a:ext cx="4320480" cy="2869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ostokąt 2"/>
          <p:cNvSpPr/>
          <p:nvPr/>
        </p:nvSpPr>
        <p:spPr>
          <a:xfrm>
            <a:off x="5148064" y="1484784"/>
            <a:ext cx="36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i="1" dirty="0">
                <a:latin typeface="Cambria" panose="02040503050406030204" pitchFamily="18" charset="0"/>
              </a:rPr>
              <a:t>Akcja Narodowe Czytanie</a:t>
            </a:r>
          </a:p>
          <a:p>
            <a:pPr algn="ctr"/>
            <a:r>
              <a:rPr lang="pl-PL" sz="2000" i="1" dirty="0" smtClean="0">
                <a:latin typeface="Cambria" panose="02040503050406030204" pitchFamily="18" charset="0"/>
              </a:rPr>
              <a:t>„Przedwiośnia” S. Żeromskiego</a:t>
            </a:r>
            <a:endParaRPr lang="pl-PL" sz="2000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633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52</a:t>
            </a:fld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02" y="404664"/>
            <a:ext cx="3600400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16" y="3392819"/>
            <a:ext cx="3951372" cy="2963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80728"/>
            <a:ext cx="3707904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e tekstowe 5"/>
          <p:cNvSpPr txBox="1"/>
          <p:nvPr/>
        </p:nvSpPr>
        <p:spPr>
          <a:xfrm>
            <a:off x="5221052" y="4582197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Licealia 2018</a:t>
            </a:r>
            <a:endParaRPr lang="pl-PL" sz="32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022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E:\matka_1\Prezentacja\tła\tlo11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966786"/>
            <a:ext cx="6572250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2061481" y="2276872"/>
            <a:ext cx="49685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000" b="1" dirty="0" smtClean="0">
                <a:effectLst>
                  <a:reflection blurRad="6350" stA="60000" endA="900" endPos="58000" dir="5400000" sy="-100000" algn="bl" rotWithShape="0"/>
                </a:effectLst>
                <a:latin typeface="Calisto MT" pitchFamily="18" charset="0"/>
                <a:ea typeface="DFKai-SB" pitchFamily="65" charset="-120"/>
                <a:cs typeface="+mj-cs"/>
              </a:rPr>
              <a:t>Akcje Wolontariatu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53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0204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54</a:t>
            </a:fld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9624" y="2054115"/>
            <a:ext cx="4064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80024" y="2054115"/>
            <a:ext cx="4064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/>
          <p:cNvSpPr txBox="1"/>
          <p:nvPr/>
        </p:nvSpPr>
        <p:spPr>
          <a:xfrm>
            <a:off x="2231740" y="619000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 dirty="0" smtClean="0">
                <a:latin typeface="Cambria" panose="02040503050406030204" pitchFamily="18" charset="0"/>
              </a:rPr>
              <a:t>Pomoc psom w Rachowie</a:t>
            </a:r>
            <a:endParaRPr lang="pl-PL" sz="2800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418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55</a:t>
            </a:fld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605" y="2635003"/>
            <a:ext cx="2093525" cy="3721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491" y="404664"/>
            <a:ext cx="2135290" cy="3795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09" y="3695085"/>
            <a:ext cx="3905413" cy="2195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66404"/>
            <a:ext cx="3771970" cy="2120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ole tekstowe 6"/>
          <p:cNvSpPr txBox="1"/>
          <p:nvPr/>
        </p:nvSpPr>
        <p:spPr>
          <a:xfrm>
            <a:off x="387348" y="2635003"/>
            <a:ext cx="4013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latin typeface="Cambria" panose="02040503050406030204" pitchFamily="18" charset="0"/>
              </a:rPr>
              <a:t>Wolontariusze Orląt</a:t>
            </a:r>
          </a:p>
          <a:p>
            <a:r>
              <a:rPr lang="pl-PL" sz="2400" dirty="0" smtClean="0">
                <a:latin typeface="Cambria" panose="02040503050406030204" pitchFamily="18" charset="0"/>
              </a:rPr>
              <a:t>Świąteczna zbiórka żywności</a:t>
            </a:r>
            <a:endParaRPr lang="pl-PL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048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56</a:t>
            </a:fld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462" y="620688"/>
            <a:ext cx="6855077" cy="4540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e tekstowe 3"/>
          <p:cNvSpPr txBox="1"/>
          <p:nvPr/>
        </p:nvSpPr>
        <p:spPr>
          <a:xfrm>
            <a:off x="1067635" y="5229200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Akcja „Znicz” przeprowadzona wspólnie przez Wolontariuszy </a:t>
            </a:r>
            <a:r>
              <a:rPr lang="pl-PL" sz="2400" i="1" dirty="0">
                <a:latin typeface="Cambria" panose="02040503050406030204" pitchFamily="18" charset="0"/>
                <a:ea typeface="Cambria" panose="02040503050406030204" pitchFamily="18" charset="0"/>
              </a:rPr>
              <a:t>Orląt oraz </a:t>
            </a:r>
            <a:r>
              <a:rPr lang="pl-PL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Szkolny </a:t>
            </a:r>
            <a:r>
              <a:rPr lang="pl-PL" sz="2400" i="1" dirty="0">
                <a:latin typeface="Cambria" panose="02040503050406030204" pitchFamily="18" charset="0"/>
                <a:ea typeface="Cambria" panose="02040503050406030204" pitchFamily="18" charset="0"/>
              </a:rPr>
              <a:t>Klubu </a:t>
            </a:r>
            <a:r>
              <a:rPr lang="pl-PL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Europejski</a:t>
            </a:r>
            <a:endParaRPr lang="pl-PL" sz="2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200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E:\matka_1\Prezentacja\tła\tlo11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3866" y="946755"/>
            <a:ext cx="6572250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1691680" y="1700808"/>
            <a:ext cx="561662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b="1" dirty="0" smtClean="0">
                <a:effectLst>
                  <a:reflection blurRad="6350" stA="60000" endA="900" endPos="58000" dir="5400000" sy="-100000" algn="bl" rotWithShape="0"/>
                </a:effectLst>
                <a:latin typeface="Calisto MT" pitchFamily="18" charset="0"/>
                <a:ea typeface="DFKai-SB" pitchFamily="65" charset="-120"/>
                <a:cs typeface="+mj-cs"/>
              </a:rPr>
              <a:t>Koła zainteresowań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b="1" dirty="0" smtClean="0">
                <a:effectLst>
                  <a:reflection blurRad="6350" stA="60000" endA="900" endPos="58000" dir="5400000" sy="-100000" algn="bl" rotWithShape="0"/>
                </a:effectLst>
                <a:latin typeface="Calisto MT" pitchFamily="18" charset="0"/>
                <a:ea typeface="DFKai-SB" pitchFamily="65" charset="-120"/>
                <a:cs typeface="+mj-cs"/>
              </a:rPr>
              <a:t>Samorząd Uczniowski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57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9407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58</a:t>
            </a:fld>
            <a:endParaRPr lang="pl-PL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388449"/>
            <a:ext cx="4134304" cy="2738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e tekstowe 5"/>
          <p:cNvSpPr txBox="1"/>
          <p:nvPr/>
        </p:nvSpPr>
        <p:spPr>
          <a:xfrm>
            <a:off x="683568" y="4077072"/>
            <a:ext cx="2952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 dirty="0" smtClean="0">
                <a:latin typeface="Cambria" panose="02040503050406030204" pitchFamily="18" charset="0"/>
              </a:rPr>
              <a:t> Koło Miłośników Żywego Słowa</a:t>
            </a:r>
            <a:endParaRPr lang="pl-PL" sz="2800" i="1" dirty="0">
              <a:latin typeface="Cambria" panose="020405030504060302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994" y="490687"/>
            <a:ext cx="4028411" cy="2668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37880"/>
            <a:ext cx="3919405" cy="2595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065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59</a:t>
            </a:fld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392495"/>
            <a:ext cx="4474840" cy="2963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32656"/>
            <a:ext cx="4357388" cy="2886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5175" y="1415414"/>
            <a:ext cx="5133735" cy="3400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1922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EF308F-E9EB-4455-8156-3ACC9EBC5840}" type="slidenum">
              <a:rPr lang="pl-PL" smtClean="0"/>
              <a:pPr>
                <a:defRPr/>
              </a:pPr>
              <a:t>6</a:t>
            </a:fld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693912" y="332656"/>
            <a:ext cx="799288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400" i="1" dirty="0" smtClean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r>
              <a:rPr lang="pl-PL" sz="2400" i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Dla </a:t>
            </a:r>
            <a:r>
              <a:rPr lang="pl-PL" sz="2400" i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absolwentów szkół ponadgimnazjalnych:</a:t>
            </a:r>
            <a:br>
              <a:rPr lang="pl-PL" sz="2400" i="1" dirty="0" smtClean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pl-PL" sz="2400" dirty="0" smtClean="0">
                <a:solidFill>
                  <a:srgbClr val="002060"/>
                </a:solidFill>
                <a:latin typeface="Cambria" panose="02040503050406030204" pitchFamily="18" charset="0"/>
              </a:rPr>
              <a:t>Szkoła Policealna (wieczorowa lub zaoczna)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dirty="0" smtClean="0">
                <a:latin typeface="Cambria" panose="02040503050406030204" pitchFamily="18" charset="0"/>
              </a:rPr>
              <a:t>technik </a:t>
            </a:r>
            <a:r>
              <a:rPr lang="pl-PL" sz="2400" dirty="0" smtClean="0">
                <a:latin typeface="Cambria" panose="02040503050406030204" pitchFamily="18" charset="0"/>
              </a:rPr>
              <a:t>administracji</a:t>
            </a:r>
            <a:endParaRPr lang="pl-PL" sz="2400" dirty="0" smtClean="0">
              <a:latin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dirty="0" smtClean="0">
                <a:latin typeface="Cambria" panose="02040503050406030204" pitchFamily="18" charset="0"/>
              </a:rPr>
              <a:t>technik </a:t>
            </a:r>
            <a:r>
              <a:rPr lang="pl-PL" sz="2400" dirty="0" smtClean="0">
                <a:latin typeface="Cambria" panose="02040503050406030204" pitchFamily="18" charset="0"/>
              </a:rPr>
              <a:t>bhp</a:t>
            </a:r>
            <a:endParaRPr lang="pl-PL" sz="2400" dirty="0" smtClean="0">
              <a:latin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dirty="0" smtClean="0">
                <a:latin typeface="Cambria" panose="02040503050406030204" pitchFamily="18" charset="0"/>
              </a:rPr>
              <a:t>opiekunka dziecięca, środowiskowa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dirty="0" smtClean="0">
                <a:latin typeface="Cambria" panose="02040503050406030204" pitchFamily="18" charset="0"/>
              </a:rPr>
              <a:t>opiekun osoby </a:t>
            </a:r>
            <a:r>
              <a:rPr lang="pl-PL" sz="2400" dirty="0" smtClean="0">
                <a:latin typeface="Cambria" panose="02040503050406030204" pitchFamily="18" charset="0"/>
              </a:rPr>
              <a:t>starszej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dirty="0" smtClean="0">
                <a:latin typeface="Cambria" panose="02040503050406030204" pitchFamily="18" charset="0"/>
              </a:rPr>
              <a:t>asystent osoby niepełnosprawnej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dirty="0" smtClean="0">
                <a:latin typeface="Cambria" panose="02040503050406030204" pitchFamily="18" charset="0"/>
              </a:rPr>
              <a:t>opiekun</a:t>
            </a:r>
            <a:endParaRPr lang="pl-PL" sz="2400" dirty="0" smtClean="0">
              <a:latin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dirty="0" smtClean="0">
                <a:latin typeface="Cambria" panose="02040503050406030204" pitchFamily="18" charset="0"/>
              </a:rPr>
              <a:t>technik usług pocztowych i finansowych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dirty="0" smtClean="0">
                <a:latin typeface="Cambria" panose="02040503050406030204" pitchFamily="18" charset="0"/>
              </a:rPr>
              <a:t>technik usług kosmetycznych</a:t>
            </a:r>
          </a:p>
          <a:p>
            <a:endParaRPr lang="pl-PL" sz="2400" dirty="0">
              <a:latin typeface="Cambria" panose="02040503050406030204" pitchFamily="18" charset="0"/>
            </a:endParaRPr>
          </a:p>
          <a:p>
            <a:pPr algn="ctr"/>
            <a:r>
              <a:rPr lang="pl-PL" sz="2400" u="sng" dirty="0" smtClean="0">
                <a:solidFill>
                  <a:srgbClr val="002060"/>
                </a:solidFill>
                <a:latin typeface="Cambria" panose="02040503050406030204" pitchFamily="18" charset="0"/>
              </a:rPr>
              <a:t>Oferujemy również Liceum Ogólnokształcące</a:t>
            </a:r>
          </a:p>
          <a:p>
            <a:pPr algn="ctr"/>
            <a:r>
              <a:rPr lang="pl-PL" sz="2400" u="sng" dirty="0" smtClean="0">
                <a:solidFill>
                  <a:srgbClr val="002060"/>
                </a:solidFill>
                <a:latin typeface="Cambria" panose="02040503050406030204" pitchFamily="18" charset="0"/>
              </a:rPr>
              <a:t>dla </a:t>
            </a:r>
            <a:r>
              <a:rPr lang="pl-PL" sz="2400" u="sng" dirty="0">
                <a:solidFill>
                  <a:srgbClr val="002060"/>
                </a:solidFill>
                <a:latin typeface="Cambria" panose="02040503050406030204" pitchFamily="18" charset="0"/>
              </a:rPr>
              <a:t>Dorosłych</a:t>
            </a:r>
          </a:p>
          <a:p>
            <a:r>
              <a:rPr lang="pl-PL" sz="2800" dirty="0" smtClean="0">
                <a:latin typeface="Cambria" panose="02040503050406030204" pitchFamily="18" charset="0"/>
              </a:rPr>
              <a:t/>
            </a:r>
            <a:br>
              <a:rPr lang="pl-PL" sz="2800" dirty="0" smtClean="0">
                <a:latin typeface="Cambria" panose="02040503050406030204" pitchFamily="18" charset="0"/>
              </a:rPr>
            </a:br>
            <a:r>
              <a:rPr lang="pl-PL" dirty="0" smtClean="0">
                <a:solidFill>
                  <a:srgbClr val="002060"/>
                </a:solidFill>
                <a:latin typeface="Cambria" panose="02040503050406030204" pitchFamily="18" charset="0"/>
              </a:rPr>
              <a:t/>
            </a:r>
            <a:br>
              <a:rPr lang="pl-PL" dirty="0" smtClean="0">
                <a:solidFill>
                  <a:srgbClr val="002060"/>
                </a:solidFill>
                <a:latin typeface="Cambria" panose="02040503050406030204" pitchFamily="18" charset="0"/>
              </a:rPr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64762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EF308F-E9EB-4455-8156-3ACC9EBC5840}" type="slidenum">
              <a:rPr lang="pl-PL" smtClean="0"/>
              <a:pPr>
                <a:defRPr/>
              </a:pPr>
              <a:t>60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923" y="3573016"/>
            <a:ext cx="3796553" cy="2514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32" y="404664"/>
            <a:ext cx="4248472" cy="2813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573016"/>
            <a:ext cx="3495350" cy="2621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ole tekstowe 7"/>
          <p:cNvSpPr txBox="1"/>
          <p:nvPr/>
        </p:nvSpPr>
        <p:spPr>
          <a:xfrm>
            <a:off x="5148064" y="1396126"/>
            <a:ext cx="3375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latin typeface="Cambria" panose="02040503050406030204" pitchFamily="18" charset="0"/>
              </a:rPr>
              <a:t>Szkolny Klub Europejski „Europejczyk”</a:t>
            </a:r>
            <a:endParaRPr lang="pl-PL" sz="2400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68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61</a:t>
            </a:fld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52358"/>
            <a:ext cx="4174841" cy="27651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501008"/>
            <a:ext cx="4311006" cy="2855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pole tekstowe 5"/>
          <p:cNvSpPr txBox="1"/>
          <p:nvPr/>
        </p:nvSpPr>
        <p:spPr>
          <a:xfrm>
            <a:off x="4870376" y="1050580"/>
            <a:ext cx="38164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 </a:t>
            </a:r>
            <a:r>
              <a:rPr lang="pl-PL" sz="2200" dirty="0">
                <a:latin typeface="Cambria" panose="02040503050406030204" pitchFamily="18" charset="0"/>
              </a:rPr>
              <a:t>Projekt  „Czas na przedsiębiorczość młodych</a:t>
            </a:r>
            <a:r>
              <a:rPr lang="pl-PL" sz="2200" dirty="0" smtClean="0">
                <a:latin typeface="Cambria" panose="02040503050406030204" pitchFamily="18" charset="0"/>
              </a:rPr>
              <a:t>!” - </a:t>
            </a:r>
          </a:p>
          <a:p>
            <a:r>
              <a:rPr lang="pl-PL" sz="2200" dirty="0" smtClean="0">
                <a:latin typeface="Cambria" panose="02040503050406030204" pitchFamily="18" charset="0"/>
              </a:rPr>
              <a:t>zrealizowany w </a:t>
            </a:r>
            <a:r>
              <a:rPr lang="pl-PL" sz="2200" dirty="0">
                <a:latin typeface="Cambria" panose="02040503050406030204" pitchFamily="18" charset="0"/>
              </a:rPr>
              <a:t>ramach działalności  Szkolnego Klubu Europejskiego  „Europejczyk</a:t>
            </a:r>
            <a:r>
              <a:rPr lang="pl-PL" sz="2400" dirty="0"/>
              <a:t>”</a:t>
            </a:r>
            <a:endParaRPr lang="pl-PL" sz="22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836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62</a:t>
            </a:fld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183643"/>
            <a:ext cx="4789436" cy="317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04664"/>
            <a:ext cx="4131282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6767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EF308F-E9EB-4455-8156-3ACC9EBC5840}" type="slidenum">
              <a:rPr lang="pl-PL" smtClean="0"/>
              <a:pPr>
                <a:defRPr/>
              </a:pPr>
              <a:t>63</a:t>
            </a:fld>
            <a:endParaRPr 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971600" y="332656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i="1" dirty="0" smtClean="0">
                <a:latin typeface="Cambria" panose="02040503050406030204" pitchFamily="18" charset="0"/>
              </a:rPr>
              <a:t>Działalność Samorządu Uczniowskiego</a:t>
            </a:r>
            <a:endParaRPr lang="pl-PL" sz="3200" i="1" dirty="0">
              <a:latin typeface="Cambria" panose="02040503050406030204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656" y="2603632"/>
            <a:ext cx="4332985" cy="2869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3858437" cy="2555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ole tekstowe 6"/>
          <p:cNvSpPr txBox="1"/>
          <p:nvPr/>
        </p:nvSpPr>
        <p:spPr>
          <a:xfrm>
            <a:off x="4460656" y="1529699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latin typeface="Cambria" panose="02040503050406030204" pitchFamily="18" charset="0"/>
              </a:rPr>
              <a:t>Mikołajki</a:t>
            </a:r>
            <a:endParaRPr lang="pl-PL" sz="2400" i="1" dirty="0">
              <a:latin typeface="Cambria" panose="02040503050406030204" pitchFamily="18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5817649" y="5589240"/>
            <a:ext cx="2975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latin typeface="Cambria" panose="02040503050406030204" pitchFamily="18" charset="0"/>
              </a:rPr>
              <a:t>Walentynki</a:t>
            </a:r>
            <a:endParaRPr lang="pl-PL" sz="2400" i="1" dirty="0">
              <a:latin typeface="Cambria" panose="02040503050406030204" pitchFamily="18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76244"/>
            <a:ext cx="3786429" cy="2507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4589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EF308F-E9EB-4455-8156-3ACC9EBC5840}" type="slidenum">
              <a:rPr lang="pl-PL" smtClean="0"/>
              <a:pPr>
                <a:defRPr/>
              </a:pPr>
              <a:t>64</a:t>
            </a:fld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356992"/>
            <a:ext cx="4528442" cy="2999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4664"/>
            <a:ext cx="4217607" cy="2793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ole tekstowe 6"/>
          <p:cNvSpPr txBox="1"/>
          <p:nvPr/>
        </p:nvSpPr>
        <p:spPr>
          <a:xfrm>
            <a:off x="736970" y="4271896"/>
            <a:ext cx="30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Dzień Chłopaka</a:t>
            </a:r>
            <a:endParaRPr lang="pl-PL" sz="32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801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65</a:t>
            </a:fld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080" y="643055"/>
            <a:ext cx="3972723" cy="2631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384508"/>
            <a:ext cx="4320480" cy="2862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7431"/>
            <a:ext cx="4080636" cy="2703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e tekstowe 5"/>
          <p:cNvSpPr txBox="1"/>
          <p:nvPr/>
        </p:nvSpPr>
        <p:spPr>
          <a:xfrm>
            <a:off x="755576" y="4221088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latin typeface="Cambria" panose="02040503050406030204" pitchFamily="18" charset="0"/>
              </a:rPr>
              <a:t>Zajęcia sportowe</a:t>
            </a:r>
            <a:endParaRPr lang="pl-PL" sz="2400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227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matka_1\Prezentacja\tła\tlo11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966788"/>
            <a:ext cx="6572250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e tekstowe 2"/>
          <p:cNvSpPr txBox="1"/>
          <p:nvPr/>
        </p:nvSpPr>
        <p:spPr>
          <a:xfrm>
            <a:off x="1979712" y="2201089"/>
            <a:ext cx="5400600" cy="212365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600" b="1" dirty="0" smtClean="0">
                <a:effectLst>
                  <a:reflection blurRad="6350" stA="60000" endA="900" endPos="58000" dir="5400000" sy="-100000" algn="bl" rotWithShape="0"/>
                </a:effectLst>
                <a:latin typeface="Calisto MT" pitchFamily="18" charset="0"/>
                <a:ea typeface="DFKai-SB" pitchFamily="65" charset="-120"/>
                <a:cs typeface="+mj-cs"/>
              </a:rPr>
              <a:t>Szkolne imprezy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66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9132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67</a:t>
            </a:fld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27902"/>
            <a:ext cx="388843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525294"/>
            <a:ext cx="3879703" cy="2586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27" y="3388008"/>
            <a:ext cx="4452513" cy="296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8058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68</a:t>
            </a:fld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473334"/>
            <a:ext cx="4176464" cy="2984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2" b="10009"/>
          <a:stretch/>
        </p:blipFill>
        <p:spPr>
          <a:xfrm>
            <a:off x="827584" y="476672"/>
            <a:ext cx="5076045" cy="2852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9313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EF308F-E9EB-4455-8156-3ACC9EBC5840}" type="slidenum">
              <a:rPr lang="pl-PL" smtClean="0"/>
              <a:pPr>
                <a:defRPr/>
              </a:pPr>
              <a:t>69</a:t>
            </a:fld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415531"/>
            <a:ext cx="4476133" cy="2984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0688"/>
            <a:ext cx="4042861" cy="2695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620688"/>
            <a:ext cx="3850473" cy="2566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7415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matka_1\Prezentacja\tła\tlo11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66788"/>
            <a:ext cx="6670501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e tekstowe 2"/>
          <p:cNvSpPr txBox="1"/>
          <p:nvPr/>
        </p:nvSpPr>
        <p:spPr>
          <a:xfrm>
            <a:off x="1763688" y="2132856"/>
            <a:ext cx="5688632" cy="212365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600" b="1" dirty="0" smtClean="0">
                <a:effectLst>
                  <a:reflection blurRad="6350" stA="60000" endA="900" endPos="58000" dir="5400000" sy="-100000" algn="bl" rotWithShape="0"/>
                </a:effectLst>
                <a:latin typeface="Calisto MT" pitchFamily="18" charset="0"/>
                <a:ea typeface="DFKai-SB" pitchFamily="65" charset="-120"/>
                <a:cs typeface="+mj-cs"/>
              </a:rPr>
              <a:t>Kursy kwalifikacyjne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0826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70</a:t>
            </a:fld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736" y="3519676"/>
            <a:ext cx="4464496" cy="2957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11766"/>
            <a:ext cx="4392488" cy="2909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304" y="908720"/>
            <a:ext cx="3923928" cy="2203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ole tekstowe 6"/>
          <p:cNvSpPr txBox="1"/>
          <p:nvPr/>
        </p:nvSpPr>
        <p:spPr>
          <a:xfrm>
            <a:off x="827584" y="4005064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Ognisko integracyjne nauczycieli i uczniów </a:t>
            </a:r>
          </a:p>
          <a:p>
            <a:r>
              <a:rPr lang="pl-PL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klas Technikum</a:t>
            </a:r>
            <a:endParaRPr lang="pl-PL" sz="2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092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71</a:t>
            </a:fld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4354564" cy="2884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345" y="3284984"/>
            <a:ext cx="4788024" cy="3171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/>
          <p:cNvSpPr txBox="1"/>
          <p:nvPr/>
        </p:nvSpPr>
        <p:spPr>
          <a:xfrm>
            <a:off x="5158408" y="1225690"/>
            <a:ext cx="3528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Uroczyste zakończenie </a:t>
            </a:r>
          </a:p>
          <a:p>
            <a:r>
              <a:rPr lang="pl-PL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roku szkolnego</a:t>
            </a:r>
            <a:endParaRPr lang="pl-PL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392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72</a:t>
            </a:fld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438" y="3187797"/>
            <a:ext cx="4402832" cy="2916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28274"/>
            <a:ext cx="3997955" cy="2647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584684"/>
            <a:ext cx="3454365" cy="2287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e tekstowe 5"/>
          <p:cNvSpPr txBox="1"/>
          <p:nvPr/>
        </p:nvSpPr>
        <p:spPr>
          <a:xfrm>
            <a:off x="433014" y="4077072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Dzień Edukacji Narodowej</a:t>
            </a:r>
          </a:p>
          <a:p>
            <a:r>
              <a:rPr lang="pl-PL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oraz  Święto Niepodległości</a:t>
            </a:r>
            <a:endParaRPr lang="pl-PL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036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matka_1\Prezentacja\tła\tlo11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966788"/>
            <a:ext cx="6572250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e tekstowe 2"/>
          <p:cNvSpPr txBox="1"/>
          <p:nvPr/>
        </p:nvSpPr>
        <p:spPr>
          <a:xfrm>
            <a:off x="1979712" y="2708920"/>
            <a:ext cx="5400600" cy="110799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600" b="1" dirty="0" smtClean="0">
                <a:effectLst>
                  <a:reflection blurRad="6350" stA="60000" endA="900" endPos="58000" dir="5400000" sy="-100000" algn="bl" rotWithShape="0"/>
                </a:effectLst>
                <a:latin typeface="Calisto MT" pitchFamily="18" charset="0"/>
                <a:ea typeface="DFKai-SB" pitchFamily="65" charset="-120"/>
                <a:cs typeface="+mj-cs"/>
              </a:rPr>
              <a:t>Dni Otwarte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73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792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74</a:t>
            </a:fld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3960440" cy="2623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84" y="3501008"/>
            <a:ext cx="399593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052736"/>
            <a:ext cx="3479503" cy="4639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7123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75</a:t>
            </a:fld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241775"/>
            <a:ext cx="4637160" cy="3071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80"/>
            <a:ext cx="3669474" cy="2430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711" y="548680"/>
            <a:ext cx="3692612" cy="2445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76</a:t>
            </a:fld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622" y="760853"/>
            <a:ext cx="3791156" cy="2511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0853"/>
            <a:ext cx="4022596" cy="2664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606091"/>
            <a:ext cx="4427984" cy="2932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1376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77</a:t>
            </a:fld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56885"/>
            <a:ext cx="4465873" cy="2957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19231"/>
            <a:ext cx="4195304" cy="2778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269" y="3400485"/>
            <a:ext cx="3921531" cy="2941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6666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78</a:t>
            </a:fld>
            <a:endParaRPr 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1043608" y="2348880"/>
            <a:ext cx="72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 smtClean="0">
                <a:latin typeface="Cambria" panose="02040503050406030204" pitchFamily="18" charset="0"/>
              </a:rPr>
              <a:t>ZAPRASZAMY DO SZKOŁY „ORLĄT”</a:t>
            </a:r>
            <a:endParaRPr lang="pl-PL" sz="4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98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8</a:t>
            </a:fld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07669"/>
            <a:ext cx="7381724" cy="4889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/>
          <p:cNvSpPr txBox="1"/>
          <p:nvPr/>
        </p:nvSpPr>
        <p:spPr>
          <a:xfrm>
            <a:off x="467544" y="396928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latin typeface="Cambria" panose="02040503050406030204" pitchFamily="18" charset="0"/>
              </a:rPr>
              <a:t>Uroczyste wręczenie świadectw potwierdzających kwalifikację w zawodzie rolnik i technik</a:t>
            </a:r>
            <a:endParaRPr lang="pl-PL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409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D1A8B-A91D-46AC-BFA2-F24EDE380F43}" type="slidenum">
              <a:rPr lang="pl-PL" smtClean="0"/>
              <a:pPr>
                <a:defRPr/>
              </a:pPr>
              <a:t>9</a:t>
            </a:fld>
            <a:endParaRPr 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786408" y="260648"/>
            <a:ext cx="75711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dirty="0">
                <a:latin typeface="Cambria" panose="02040503050406030204" pitchFamily="18" charset="0"/>
              </a:rPr>
              <a:t>Otrzymane świadectwa uprawniają do ubiegania się o dotacje z Unii Europejskiej, przejęcia i prowadzenia gospodarstwa </a:t>
            </a:r>
            <a:r>
              <a:rPr lang="pl-PL" sz="2200" dirty="0" smtClean="0">
                <a:latin typeface="Cambria" panose="02040503050406030204" pitchFamily="18" charset="0"/>
              </a:rPr>
              <a:t>rolniczego oraz </a:t>
            </a:r>
            <a:r>
              <a:rPr lang="pl-PL" sz="2200" dirty="0">
                <a:latin typeface="Cambria" panose="02040503050406030204" pitchFamily="18" charset="0"/>
              </a:rPr>
              <a:t>zakupu ziemi.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77539"/>
            <a:ext cx="7200800" cy="476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3411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5631</TotalTime>
  <Words>616</Words>
  <Application>Microsoft Office PowerPoint</Application>
  <PresentationFormat>Pokaz na ekranie (4:3)</PresentationFormat>
  <Paragraphs>226</Paragraphs>
  <Slides>78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78</vt:i4>
      </vt:variant>
    </vt:vector>
  </HeadingPairs>
  <TitlesOfParts>
    <vt:vector size="87" baseType="lpstr">
      <vt:lpstr>MS Gothic</vt:lpstr>
      <vt:lpstr>SimSun</vt:lpstr>
      <vt:lpstr>Arial</vt:lpstr>
      <vt:lpstr>Calibri</vt:lpstr>
      <vt:lpstr>Calisto MT</vt:lpstr>
      <vt:lpstr>Cambria</vt:lpstr>
      <vt:lpstr>DFKai-SB</vt:lpstr>
      <vt:lpstr>Tahoma</vt:lpstr>
      <vt:lpstr>Motyw pakietu Office</vt:lpstr>
      <vt:lpstr>Zespół Szkół – Centrum Kształcenia Zawodowego  i Ustawicznego  im. Orląt Lwowskich  w Urzędowie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Ministrerstwo Edukacji Narodowej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n_kbiegaj</dc:creator>
  <cp:lastModifiedBy>RA</cp:lastModifiedBy>
  <cp:revision>492</cp:revision>
  <dcterms:created xsi:type="dcterms:W3CDTF">2012-10-31T10:48:47Z</dcterms:created>
  <dcterms:modified xsi:type="dcterms:W3CDTF">2021-03-03T08:08:44Z</dcterms:modified>
</cp:coreProperties>
</file>